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321" r:id="rId4"/>
    <p:sldId id="320" r:id="rId5"/>
    <p:sldId id="278" r:id="rId6"/>
    <p:sldId id="263" r:id="rId7"/>
    <p:sldId id="324" r:id="rId8"/>
    <p:sldId id="264" r:id="rId9"/>
    <p:sldId id="322" r:id="rId10"/>
    <p:sldId id="284" r:id="rId11"/>
    <p:sldId id="323" r:id="rId12"/>
    <p:sldId id="265" r:id="rId13"/>
    <p:sldId id="266" r:id="rId14"/>
    <p:sldId id="285" r:id="rId15"/>
    <p:sldId id="267" r:id="rId16"/>
    <p:sldId id="325" r:id="rId17"/>
    <p:sldId id="286" r:id="rId18"/>
    <p:sldId id="326" r:id="rId19"/>
    <p:sldId id="268" r:id="rId20"/>
    <p:sldId id="327" r:id="rId21"/>
    <p:sldId id="287" r:id="rId22"/>
    <p:sldId id="270" r:id="rId23"/>
    <p:sldId id="328" r:id="rId24"/>
    <p:sldId id="271" r:id="rId25"/>
    <p:sldId id="272" r:id="rId26"/>
    <p:sldId id="274" r:id="rId27"/>
    <p:sldId id="319" r:id="rId28"/>
    <p:sldId id="275" r:id="rId29"/>
    <p:sldId id="276" r:id="rId30"/>
    <p:sldId id="315" r:id="rId31"/>
    <p:sldId id="277" r:id="rId32"/>
    <p:sldId id="316" r:id="rId33"/>
    <p:sldId id="288" r:id="rId34"/>
    <p:sldId id="317" r:id="rId35"/>
    <p:sldId id="289" r:id="rId36"/>
    <p:sldId id="290" r:id="rId37"/>
    <p:sldId id="318" r:id="rId38"/>
    <p:sldId id="309" r:id="rId39"/>
    <p:sldId id="310" r:id="rId40"/>
    <p:sldId id="283" r:id="rId4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B63380-F972-4763-8BB5-26C3857BCE91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823089-8144-4010-90A7-C64C5DF297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39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823089-8144-4010-90A7-C64C5DF29744}" type="slidenum">
              <a:rPr lang="zh-CN" altLang="en-US" smtClean="0"/>
              <a:pPr/>
              <a:t>40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928670"/>
            <a:ext cx="7772400" cy="3286148"/>
          </a:xfrm>
        </p:spPr>
        <p:txBody>
          <a:bodyPr/>
          <a:lstStyle/>
          <a:p>
            <a:r>
              <a:rPr lang="zh-CN" altLang="en-US" b="1" dirty="0" smtClean="0"/>
              <a:t>布鲁氏菌病的诊断</a:t>
            </a:r>
            <a:endParaRPr lang="zh-CN" altLang="en-US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                                 </a:t>
            </a:r>
            <a:r>
              <a:rPr lang="zh-CN" altLang="en-US" dirty="0" smtClean="0">
                <a:solidFill>
                  <a:schemeClr val="tx1"/>
                </a:solidFill>
              </a:rPr>
              <a:t>吴瑕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定义</a:t>
            </a:r>
            <a:endParaRPr lang="zh-CN" altLang="en-US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        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 职业性传染病是指作业人员在职业活动中接触传染病的病原生物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(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病原体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)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所引起的疾病。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                                                     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                                 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职业性传染病种类</a:t>
            </a:r>
            <a:endParaRPr lang="zh-CN" altLang="en-US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        职业性布鲁氏菌病（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XXX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期）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 smtClean="0"/>
              <a:t>     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职业性炭疽（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XXX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型）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        职业性森林脑炎（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XXX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度）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        职业性莱姆病  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        职业性艾滋病  </a:t>
            </a:r>
            <a:endParaRPr lang="en-US" altLang="zh-CN" sz="28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定义</a:t>
            </a:r>
            <a:endParaRPr lang="zh-CN" altLang="en-US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         布鲁氏菌病是由布鲁氏菌属的细菌侵入人体，引起的人兽共患的传染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-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变态反应性疾病，也是我国法定职业病之一。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职业性布鲁氏菌病是指劳动者在生产劳动及各种职业活动中，接触布鲁氏菌引起的疾病。</a:t>
            </a:r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                                                     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                                 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      病畜和带菌动物是主要传染源，感染方式以皮肤黏膜最常见，经消化道和呼吸道也可感染本病，人群普遍易感，我国主要见于从事畜牧业工作人员、挤奶工、肉品加工人员、屠宰工、兽医、疫苗和诊断制品生产人员、从事布鲁氏菌病防治的工作人员等。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   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                                                     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                                       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                                                     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                                 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zh-CN" altLang="en-US" sz="2800" b="1" dirty="0" smtClean="0">
                <a:solidFill>
                  <a:schemeClr val="tx1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布病的临床症状多种多样，病情的差别也很大。潜伏期一般为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周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-3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周，平均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周。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1.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主要症状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发热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是布病最常见的临床表现之一，发热多在午后或晚上开始，可见于各期病人，热型不一，变化多样。发热常伴有寒战。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布病患者高热时神志清醒，痛苦也较少，但体温下降时自觉症状恶化，这种高热与病况相矛盾的现象为布病所特有。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1.2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多汗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也是布病患者的主要症状之一，尤其急性期患者出汗非常严重，体温下降时更为明显，常可湿透衣裤使患者感到紧张、烦躁、甚至影响睡眠。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1.3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骨关节和肌肉疼痛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骨关节和肌肉疼痛也是布病最常见的症状，大关节多见，常呈游走性疼痛。有的慢性期病人，关节强直，活动受限。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1.4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乏力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这一症状几乎为全部病人所具有，尤以慢性期患者为甚。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1.6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其它症状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少数病例可有头痛、心、肾及神经系统受累的表现。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8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2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主要体征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急性期患者可出现各种各样的充血性皮疹，多数患者可出现淋巴结、肝、脾肿大，男性病例可伴有睾丸炎，女性病例可见卵巢炎。一些患者可出现黄疸。慢性期患者多表现为骨关节系统的损害。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3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临床分期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3.1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急性期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发病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3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个月以内，凡有高热和有明显其它症状和体征（包括慢性期患者继续发作），并出现确诊的血清学阳性反应。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3.2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亚急性期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具有上述临床表现，病程在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3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个月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~6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个月之前，并出现确诊的血清学阳性反应。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临床表现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3.3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慢性期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病程超过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6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个月仍未痊愈，有布病的症状和体征，并出现确诊的血清学阳性反应。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1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诊断依据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1.1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流行病学史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发病前病人与疑似布鲁氏菌感染的家畜、畜产品有密切接触史， 或 生食过牛、羊乳 及肉 制品， 或生活在布鲁氏菌病疫区 或从事布鲁氏菌培养、检测 或 布鲁氏菌 疫苗生产、使用 等 工作 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1.2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临床表现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1.2.1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出现持续数日乃至数周的发热（包括低热），多汗，乏力，肌肉和关节疼痛等。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1.2.2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部分患者淋巴结、肝、脾和睾丸肿大，少数患者可出现各种各样的皮疹和黄疸；慢性期患者可以表现为骨关节系统损害。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1.3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实验室检查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1.3.1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实验室初筛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1.3.1.1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虎红平板凝集试验（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RBT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）结果为阳性。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1.3.1.2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胶体金免疫层析试验（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GICA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）结果为阳性。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1.3.1.3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酶联免疫吸附试验（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ELISA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）结果为阳性。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1.3.1.4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布鲁氏菌培养物涂片革兰染色检出疑似布鲁氏菌。</a:t>
            </a: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1.3.2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 </a:t>
            </a:r>
            <a:r>
              <a:rPr lang="en-US" altLang="zh-CN" sz="2400" dirty="0" smtClean="0"/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实验室确诊 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  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1.3.2.1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从病人血液、骨髓、其他体液及排泄物等任一种病理材料培养物中分离到布鲁氏菌。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1.3.2.2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试管凝集试验（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SAT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）滴度 为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1:100 ++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及以上，或者 患者病程持续 一年以上 且仍有临床症状者滴度为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1:50++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及以上。</a:t>
            </a:r>
          </a:p>
          <a:p>
            <a:pPr algn="l"/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zh-CN" altLang="en-US" sz="2400" b="1" dirty="0" smtClean="0">
              <a:solidFill>
                <a:schemeClr val="tx1"/>
              </a:solidFill>
            </a:endParaRPr>
          </a:p>
          <a:p>
            <a:r>
              <a:rPr lang="en-US" altLang="zh-CN" sz="2000" b="1" dirty="0" smtClean="0">
                <a:solidFill>
                  <a:schemeClr val="tx1"/>
                </a:solidFill>
              </a:rPr>
              <a:t>1.3.2.3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补体结合试验（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CFT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）滴度为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1:10++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及以上。</a:t>
            </a: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1.3.2.4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抗人免疫球蛋白试验（ </a:t>
            </a:r>
            <a:r>
              <a:rPr lang="en-US" altLang="zh-CN" sz="2400" b="1" dirty="0" err="1" smtClean="0">
                <a:solidFill>
                  <a:schemeClr val="tx1"/>
                </a:solidFill>
              </a:rPr>
              <a:t>CoombCoomb’s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）滴度为 </a:t>
            </a:r>
            <a:r>
              <a:rPr lang="en-US" altLang="zh-CN" sz="2400" b="1" smtClean="0">
                <a:solidFill>
                  <a:schemeClr val="tx1"/>
                </a:solidFill>
              </a:rPr>
              <a:t>1:400++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及以上。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28662" y="1142984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2.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诊断原则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布鲁氏菌病的发生、发展和转归比较复杂，其临床表现多种多样，很难以一种症状来确定诊断。对人布鲁氏菌病的诊断应该是综合性的，即结合患者流行病学接触史，临床表现和实验室检查等情况综合判断。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zh-CN" altLang="en-US" sz="2400" b="1" dirty="0" smtClean="0">
              <a:solidFill>
                <a:schemeClr val="tx1"/>
              </a:solidFill>
            </a:endParaRPr>
          </a:p>
          <a:p>
            <a:pPr algn="l"/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 smtClean="0">
                <a:solidFill>
                  <a:schemeClr val="tx1"/>
                </a:solidFill>
              </a:rPr>
              <a:t>3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诊断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3.1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疑似病例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符合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1.1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，并同时符合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临床诊断病例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符合疑似病例并同时符合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1.3.1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中任一项。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诊断标准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3.3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确诊病例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符合疑似或临床诊断病例并同时符合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1.3.2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中任一项。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3.4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隐性感染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符合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1.1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，并同时符合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1.3.2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中任一项，且不符合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者。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zh-CN" altLang="en-US" sz="2400" b="1" dirty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鉴别诊断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风湿热：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布鲁氏菌病与风湿热均可出现发热及游走性关节痛，但风湿热可见风湿性结节及红斑，多合并心脏损害，而肝脾肿大、睾丸炎及神经系统损害极为少见。实验室检查抗链球菌溶血素“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O”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为阳性，布鲁氏菌病特异性检查为阴性。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鉴别诊断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伤寒、副伤寒：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伤寒、副伤寒患者以持续高热、表情淡漠、相对脉缓、皮肤有玫瑰疹、肝脾肿大为主要表现，而无肌肉、关节疼痛、多汗等布鲁氏菌病表现。实验室检查血清肥达反应阳性，伤寒杆菌培养阳性，布鲁氏菌病特异性检查为阴性或弱阳性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鉴别诊断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风湿性关节炎：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  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慢性布鲁氏菌病和风湿性关节炎均是关节疼痛严重，反复发作、阴天加剧。风湿性关节炎多有风湿热的病史，病变多见于大关节，关节腔积液少见，一般不发生关节畸形，常合并心脏损害，血清抗链球菌溶血素“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O”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滴度增高，布鲁氏菌病特异性实验室检查阴性有助于鉴别。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鉴别诊断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其它：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布鲁氏菌病急性期还应与结核病、脊柱炎、脑膜炎、睾丸炎等鉴别，慢性期还应与其他关节损害疾病及神经官能症等鉴别。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防治原则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控制传染源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:</a:t>
            </a: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畜间检疫，宰杀病畜。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防治原则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切断传播途径：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被病畜及其排泄物、分泌物等污染的场地、用具、圈舍及尚未食用的奶制品均应进行消毒处理。严防含菌污水粪便污染食物、水源。禁止销售、食用病畜肉、乳。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防治原则</a:t>
            </a:r>
            <a:endParaRPr lang="zh-CN" altLang="en-US" sz="36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保护易感人群及家畜，增强免疫力。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加强卫生宣传，提高自我预防保健意识。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2800" b="1" dirty="0" smtClean="0"/>
              <a:t>接触布鲁氏菌作业人员的健康监护</a:t>
            </a:r>
            <a:endParaRPr lang="zh-CN" altLang="en-US" sz="28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1.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上岗前职业健康检查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目标疾病：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职业禁忌症：慢性肝炎；骨关节疾病；生殖系统疾病。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2800" b="1" dirty="0" smtClean="0"/>
              <a:t>接触布鲁氏菌作业人员的健康监护</a:t>
            </a:r>
            <a:endParaRPr lang="zh-CN" altLang="en-US" sz="28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检查内容：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a.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症状询问：重点询问有无皮疹、肝炎、关节炎、神经系统疾病史。</a:t>
            </a:r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b.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体格检查：内科常规（肝脾检查）；神经系统常规检查；外科检查（重点为脊柱、四肢、关节）；皮肤常规检查（重点为有无皮疹、皮疹形态、皮下结节）；妇科及泌尿科检查。</a:t>
            </a:r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c.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实验室检查：必检项目：血常规、血沉   、尿常规、血清</a:t>
            </a:r>
            <a:r>
              <a:rPr lang="en-US" altLang="zh-CN" sz="2000" b="1" dirty="0" smtClean="0">
                <a:solidFill>
                  <a:schemeClr val="tx1"/>
                </a:solidFill>
              </a:rPr>
              <a:t>ALT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、心电图、肝脾超声、妇科超声。</a:t>
            </a:r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2800" b="1" dirty="0" smtClean="0"/>
              <a:t>接触布鲁氏菌作业人员的健康监护</a:t>
            </a:r>
            <a:endParaRPr lang="zh-CN" altLang="en-US" sz="28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2.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在岗期间职业健康检查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2.1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目标疾病：职业性布鲁氏杆菌病；职业禁忌症同上。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86742" cy="714380"/>
          </a:xfrm>
        </p:spPr>
        <p:txBody>
          <a:bodyPr>
            <a:normAutofit/>
          </a:bodyPr>
          <a:lstStyle/>
          <a:p>
            <a:r>
              <a:rPr lang="zh-CN" altLang="en-US" sz="2800" b="1" dirty="0" smtClean="0"/>
              <a:t>接触布鲁氏菌作业人员的健康监护</a:t>
            </a:r>
            <a:endParaRPr lang="zh-CN" altLang="en-US" sz="28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2.2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检查内容：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a.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症状询问：重点询问发热、多汗、乏力、关节痛、肌肉痛等症状；胃肠道症状：如纳差、便秘、腹泻等；失眠、抑郁等神经症表现。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b.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体格检查：内科常规检查（重点是肝脾触诊）；神经系统常规检查；外科检查（脊椎、骶髂、髋、膝、肩、腕、肘等关节）；妇科及泌尿科检查。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c.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实验室和其它检查：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必检项目：血常规、血沉   、尿常规、肝功能、虎红缓冲液玻片凝聚试验、心电图、肝脾超声、妇科超声。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选检项目：病毒性肝炎血清标志物、布鲁菌素皮内试验、脑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CT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、骨和关节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X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摄片。</a:t>
            </a:r>
            <a:endParaRPr lang="en-US" altLang="zh-CN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34720" y="1071245"/>
            <a:ext cx="6837680" cy="4567555"/>
          </a:xfrm>
        </p:spPr>
        <p:txBody>
          <a:bodyPr>
            <a:normAutofit fontScale="97500"/>
          </a:bodyPr>
          <a:lstStyle/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2.3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复查：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复查对象：出现下列情况之一者，应复查：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zh-CN" sz="2400" b="1" dirty="0" smtClean="0">
                <a:solidFill>
                  <a:schemeClr val="tx1"/>
                </a:solidFill>
              </a:rPr>
              <a:t>有波状热、多汗、关节痛、肌肉酸痛等，或有低热、疲乏无力、失眠、淡漠、烦躁等症状者。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2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外科检查发现关节红肿，或滑膜炎、腱鞘炎、关节周围炎，或睾丸炎、附睾炎者。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3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神经检查发现周围神经损害者；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4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妇科超声发现卵巢、附件炎者。</a:t>
            </a:r>
          </a:p>
          <a:p>
            <a:pPr algn="l"/>
            <a:endParaRPr lang="zh-CN" altLang="en-US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34720" y="1071245"/>
            <a:ext cx="6837680" cy="4567555"/>
          </a:xfrm>
        </p:spPr>
        <p:txBody>
          <a:bodyPr>
            <a:normAutofit fontScale="97500" lnSpcReduction="10000"/>
          </a:bodyPr>
          <a:lstStyle/>
          <a:p>
            <a:pPr algn="l"/>
            <a:endParaRPr lang="zh-CN" altLang="en-US" sz="2400" b="1" dirty="0" smtClean="0">
              <a:solidFill>
                <a:schemeClr val="tx1"/>
              </a:solidFill>
            </a:endParaRP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复查内容：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1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细菌培养：血液、尿液、骨髓、脑脊液、脓液等，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2-4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周有细菌生长者为阳性。</a:t>
            </a:r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2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免疫学检查：选择下列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1-2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项：</a:t>
            </a: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试管凝聚反应</a:t>
            </a: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酶联免疫吸附试验</a:t>
            </a: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 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2-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巯基乙醇试验</a:t>
            </a: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      补体结合试验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3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血常规</a:t>
            </a: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4</a:t>
            </a:r>
            <a:r>
              <a:rPr lang="zh-CN" altLang="en-US" sz="2000" b="1" dirty="0" smtClean="0">
                <a:solidFill>
                  <a:schemeClr val="tx1"/>
                </a:solidFill>
              </a:rPr>
              <a:t>）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血沉</a:t>
            </a:r>
          </a:p>
          <a:p>
            <a:pPr algn="l"/>
            <a:endParaRPr lang="zh-CN" altLang="en-US" sz="2400" b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0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000" b="1" dirty="0" smtClean="0">
                <a:solidFill>
                  <a:schemeClr val="tx1"/>
                </a:solidFill>
              </a:rPr>
              <a:t>2.4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健康检查周期为：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1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年。</a:t>
            </a: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3.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离岗时职业健康检查</a:t>
            </a: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目标疾病：职业性布鲁氏杆菌病。</a:t>
            </a:r>
          </a:p>
          <a:p>
            <a:pPr algn="l"/>
            <a:r>
              <a:rPr lang="zh-CN" altLang="en-US" sz="2400" b="1" dirty="0" smtClean="0">
                <a:solidFill>
                  <a:schemeClr val="tx1"/>
                </a:solidFill>
              </a:rPr>
              <a:t>检查内容：同</a:t>
            </a:r>
            <a:r>
              <a:rPr lang="en-US" altLang="zh-CN" sz="2400" b="1" dirty="0" smtClean="0">
                <a:solidFill>
                  <a:schemeClr val="tx1"/>
                </a:solidFill>
              </a:rPr>
              <a:t>2.2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。</a:t>
            </a: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40000"/>
                <a:lumOff val="6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7224" y="1071546"/>
            <a:ext cx="6915176" cy="4567254"/>
          </a:xfrm>
        </p:spPr>
        <p:txBody>
          <a:bodyPr>
            <a:normAutofit/>
          </a:bodyPr>
          <a:lstStyle/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endParaRPr lang="en-US" altLang="zh-CN" sz="2400" b="1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2400" b="1" dirty="0" smtClean="0">
                <a:solidFill>
                  <a:schemeClr val="tx1"/>
                </a:solidFill>
              </a:rPr>
              <a:t>                                         </a:t>
            </a:r>
            <a:r>
              <a:rPr lang="zh-CN" altLang="en-US" sz="6000" i="1" dirty="0" smtClean="0">
                <a:solidFill>
                  <a:schemeClr val="tx1"/>
                </a:solidFill>
              </a:rPr>
              <a:t>谢谢</a:t>
            </a:r>
            <a:endParaRPr lang="en-US" altLang="zh-CN" sz="6000" i="1" dirty="0" smtClean="0">
              <a:solidFill>
                <a:schemeClr val="tx1"/>
              </a:solidFill>
            </a:endParaRPr>
          </a:p>
        </p:txBody>
      </p:sp>
      <p:pic>
        <p:nvPicPr>
          <p:cNvPr id="4" name="图片 3" descr="QQ图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5934075"/>
            <a:ext cx="1714500" cy="9239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</TotalTime>
  <Words>1826</Words>
  <Application>Microsoft Office PowerPoint</Application>
  <PresentationFormat>全屏显示(4:3)</PresentationFormat>
  <Paragraphs>219</Paragraphs>
  <Slides>40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4" baseType="lpstr">
      <vt:lpstr>宋体</vt:lpstr>
      <vt:lpstr>Arial</vt:lpstr>
      <vt:lpstr>Calibri</vt:lpstr>
      <vt:lpstr>Office 主题</vt:lpstr>
      <vt:lpstr>布鲁氏菌病的诊断</vt:lpstr>
      <vt:lpstr>定义</vt:lpstr>
      <vt:lpstr>职业性传染病种类</vt:lpstr>
      <vt:lpstr>定义</vt:lpstr>
      <vt:lpstr>PowerPoint 演示文稿</vt:lpstr>
      <vt:lpstr>临床表现</vt:lpstr>
      <vt:lpstr>临床表现</vt:lpstr>
      <vt:lpstr>临床表现</vt:lpstr>
      <vt:lpstr>临床表现</vt:lpstr>
      <vt:lpstr>临床表现</vt:lpstr>
      <vt:lpstr>临床表现</vt:lpstr>
      <vt:lpstr>临床表现</vt:lpstr>
      <vt:lpstr>临床表现</vt:lpstr>
      <vt:lpstr>临床表现</vt:lpstr>
      <vt:lpstr>诊断标准</vt:lpstr>
      <vt:lpstr>诊断标准</vt:lpstr>
      <vt:lpstr>诊断标准</vt:lpstr>
      <vt:lpstr>诊断标准</vt:lpstr>
      <vt:lpstr>诊断标准</vt:lpstr>
      <vt:lpstr>诊断标准</vt:lpstr>
      <vt:lpstr>诊断标准</vt:lpstr>
      <vt:lpstr>诊断标准</vt:lpstr>
      <vt:lpstr>诊断标准</vt:lpstr>
      <vt:lpstr>鉴别诊断</vt:lpstr>
      <vt:lpstr>鉴别诊断</vt:lpstr>
      <vt:lpstr>鉴别诊断</vt:lpstr>
      <vt:lpstr>鉴别诊断</vt:lpstr>
      <vt:lpstr>防治原则</vt:lpstr>
      <vt:lpstr>防治原则</vt:lpstr>
      <vt:lpstr>防治原则</vt:lpstr>
      <vt:lpstr>接触布鲁氏菌作业人员的健康监护</vt:lpstr>
      <vt:lpstr>接触布鲁氏菌作业人员的健康监护</vt:lpstr>
      <vt:lpstr>接触布鲁氏菌作业人员的健康监护</vt:lpstr>
      <vt:lpstr>接触布鲁氏菌作业人员的健康监护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yunyun</dc:creator>
  <cp:lastModifiedBy>thinkpad</cp:lastModifiedBy>
  <cp:revision>218</cp:revision>
  <dcterms:created xsi:type="dcterms:W3CDTF">2016-12-07T07:11:00Z</dcterms:created>
  <dcterms:modified xsi:type="dcterms:W3CDTF">2020-08-26T10:29:36Z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